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3" r:id="rId4"/>
    <p:sldId id="267" r:id="rId5"/>
    <p:sldId id="261" r:id="rId6"/>
    <p:sldId id="259" r:id="rId7"/>
    <p:sldId id="266" r:id="rId8"/>
    <p:sldId id="260" r:id="rId9"/>
    <p:sldId id="262" r:id="rId10"/>
    <p:sldId id="264" r:id="rId11"/>
    <p:sldId id="268" r:id="rId12"/>
    <p:sldId id="269" r:id="rId13"/>
    <p:sldId id="270" r:id="rId14"/>
    <p:sldId id="272" r:id="rId15"/>
    <p:sldId id="274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7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38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5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59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652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35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97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2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76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3360" y="1290725"/>
            <a:ext cx="1004508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DOSKONALENIE TRENERÓW WSPOMAGANIA OŚWIATY</a:t>
            </a:r>
          </a:p>
          <a:p>
            <a:pPr marL="0" indent="0" algn="ctr">
              <a:buNone/>
            </a:pPr>
            <a:r>
              <a:rPr lang="pl-PL" sz="2400" dirty="0"/>
              <a:t>W ZAKRESIE WSPOMAGANIA SZKÓŁ W ROZWOJU KOMPETENCJI</a:t>
            </a:r>
          </a:p>
          <a:p>
            <a:pPr marL="0" indent="0" algn="ctr">
              <a:buNone/>
            </a:pPr>
            <a:r>
              <a:rPr lang="pl-PL" sz="2400" dirty="0"/>
              <a:t> SPOŁECZNYCH I OBYWATELSKICH, KOMPETENCJI INICJATYWNOŚCI </a:t>
            </a:r>
          </a:p>
          <a:p>
            <a:pPr marL="0" indent="0" algn="ctr">
              <a:buNone/>
            </a:pPr>
            <a:r>
              <a:rPr lang="pl-PL" sz="2400" dirty="0"/>
              <a:t> PRZEDSIĘBIORCZOŚCI, KOMPETENCJI ŚWIADOMOŚCI </a:t>
            </a:r>
          </a:p>
          <a:p>
            <a:pPr marL="0" indent="0" algn="ctr">
              <a:buNone/>
            </a:pPr>
            <a:r>
              <a:rPr lang="pl-PL" sz="2400" dirty="0"/>
              <a:t>I EKSPRESJI KULTURALNEJ – I ETAP EDUKACYJNY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    Moduł II</a:t>
            </a:r>
          </a:p>
          <a:p>
            <a:pPr marL="0" indent="0">
              <a:buNone/>
            </a:pPr>
            <a:r>
              <a:rPr lang="pl-PL" b="1" dirty="0"/>
              <a:t>    Rozwój kompetencji kluczowych w procesie edukacji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840" y="1026084"/>
            <a:ext cx="10143883" cy="4789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Kształtowanie umiejętności kluczowych odbywa się poprzez realizację</a:t>
            </a:r>
          </a:p>
          <a:p>
            <a:pPr marL="0" indent="0">
              <a:buNone/>
            </a:pPr>
            <a:r>
              <a:rPr lang="pl-PL" dirty="0"/>
              <a:t> aktywności w ramach różnych przedmiotów, </a:t>
            </a:r>
          </a:p>
          <a:p>
            <a:pPr marL="0" indent="0">
              <a:buNone/>
            </a:pPr>
            <a:r>
              <a:rPr lang="pl-PL" dirty="0"/>
              <a:t> poprzez dobór  odpowiednich metod i form kształcenia. </a:t>
            </a:r>
          </a:p>
          <a:p>
            <a:pPr marL="0" indent="0">
              <a:buNone/>
            </a:pPr>
            <a:r>
              <a:rPr lang="pl-PL" dirty="0"/>
              <a:t> Ważne jest, aby absolwent szkoły był wyposażony nie tylko w wiedzę, </a:t>
            </a:r>
          </a:p>
          <a:p>
            <a:pPr marL="0" indent="0">
              <a:buNone/>
            </a:pPr>
            <a:r>
              <a:rPr lang="pl-PL" dirty="0"/>
              <a:t> ale także w konkretne umiejętności,  które pomogą mu radzić sobie </a:t>
            </a:r>
          </a:p>
          <a:p>
            <a:pPr marL="0" indent="0">
              <a:buNone/>
            </a:pPr>
            <a:r>
              <a:rPr lang="pl-PL" dirty="0"/>
              <a:t> w nowej rzeczywistości społecznej i gospodarczej.</a:t>
            </a:r>
          </a:p>
          <a:p>
            <a:pPr marL="0" indent="0" algn="just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„Możemy przygotować dzieci do egzaminów   lub do życia. </a:t>
            </a:r>
          </a:p>
          <a:p>
            <a:pPr marL="0" indent="0">
              <a:buNone/>
            </a:pPr>
            <a:r>
              <a:rPr lang="pl-PL" dirty="0"/>
              <a:t>  Wybieramy to drugie”.    </a:t>
            </a:r>
          </a:p>
          <a:p>
            <a:pPr marL="0" indent="0">
              <a:buNone/>
            </a:pPr>
            <a:r>
              <a:rPr lang="pl-PL" sz="1900" dirty="0"/>
              <a:t>(cytat autorstwa pedagogów fińskich)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KOMPETENCJE KLUCZOWE  W PODSTAWIE PROGRAMOWEJ </a:t>
            </a:r>
          </a:p>
          <a:p>
            <a:pPr marL="0" indent="0">
              <a:buNone/>
            </a:pPr>
            <a:r>
              <a:rPr lang="pl-PL" dirty="0"/>
              <a:t>Najważniejsze umiejętności rozwijane w ramach kształcenia ogólnego w szkole podstawowej: </a:t>
            </a:r>
          </a:p>
          <a:p>
            <a:pPr marL="0" indent="0">
              <a:buNone/>
            </a:pPr>
            <a:r>
              <a:rPr lang="pl-PL" dirty="0"/>
              <a:t>1) sprawne komunikowanie się w języku polskim oraz w językach nowożytnych; </a:t>
            </a:r>
          </a:p>
          <a:p>
            <a:pPr marL="0" indent="0">
              <a:buNone/>
            </a:pPr>
            <a:r>
              <a:rPr lang="pl-PL" dirty="0"/>
              <a:t>2) sprawne wykorzystywanie narzędzi matematyki w życiu codziennym, a także kształcenie myślenia matematycznego; </a:t>
            </a:r>
          </a:p>
          <a:p>
            <a:pPr marL="0" indent="0">
              <a:buNone/>
            </a:pPr>
            <a:r>
              <a:rPr lang="pl-PL" dirty="0"/>
              <a:t>3) poszukiwanie, porządkowanie, krytyczna analiza oraz wykorzystanie informacji z różnych źródeł; </a:t>
            </a:r>
          </a:p>
          <a:p>
            <a:pPr marL="0" indent="0">
              <a:buNone/>
            </a:pPr>
            <a:r>
              <a:rPr lang="pl-PL" dirty="0"/>
              <a:t>4) kreatywne rozwiązywanie problemów z różnych dziedzin ze świadomym wykorzystaniem metod i narzędzi wywodzących się z informatyki, w tym programowanie; </a:t>
            </a:r>
          </a:p>
          <a:p>
            <a:pPr marL="0" indent="0">
              <a:buNone/>
            </a:pPr>
            <a:r>
              <a:rPr lang="pl-PL" dirty="0"/>
              <a:t>5) rozwiązywanie problemów, również z wykorzystaniem technik mediacyjnych; </a:t>
            </a:r>
          </a:p>
          <a:p>
            <a:pPr marL="0" indent="0">
              <a:buNone/>
            </a:pPr>
            <a:r>
              <a:rPr lang="pl-PL" dirty="0"/>
              <a:t>6) praca w zespole i społeczna aktywność; </a:t>
            </a:r>
          </a:p>
          <a:p>
            <a:pPr marL="0" indent="0">
              <a:buNone/>
            </a:pPr>
            <a:r>
              <a:rPr lang="pl-PL" dirty="0"/>
              <a:t>7) aktywny udział w życiu kulturalnym szkoły, środowiska lokalnego oraz kraju.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Kompetencje scalają umiejętności z wielu przedmiotów, nie odnoszą się do jednej dziedziny nauki, mają charakter interdyscyplinarny, </a:t>
            </a:r>
            <a:r>
              <a:rPr lang="pl-PL" b="1" dirty="0"/>
              <a:t>nauczyciel z każdego przedmiotu z osobna powinien mieć świadomość celów </a:t>
            </a:r>
            <a:r>
              <a:rPr lang="pl-PL" b="1" dirty="0" err="1"/>
              <a:t>ponadprzedmiotowych</a:t>
            </a:r>
            <a:r>
              <a:rPr lang="pl-PL" b="1" dirty="0"/>
              <a:t>, by wskazywać uczniom spójność wewnętrzną szkolnych programów.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99707B3A-EF3D-4D40-BAF9-9CC8647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345DDAD2-6C2A-4E50-AD40-616C54D0F19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87903"/>
            <a:ext cx="10515600" cy="15001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9" y="5449888"/>
            <a:ext cx="7327261" cy="1240604"/>
          </a:xfrm>
          <a:prstGeom prst="rect">
            <a:avLst/>
          </a:prstGeom>
        </p:spPr>
      </p:pic>
      <p:graphicFrame>
        <p:nvGraphicFramePr>
          <p:cNvPr id="25" name="Symbol zastępczy zawartości 24">
            <a:extLst>
              <a:ext uri="{FF2B5EF4-FFF2-40B4-BE49-F238E27FC236}">
                <a16:creationId xmlns:a16="http://schemas.microsoft.com/office/drawing/2014/main" id="{DB897104-4D9E-49DB-B163-485C8D71D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159325"/>
              </p:ext>
            </p:extLst>
          </p:nvPr>
        </p:nvGraphicFramePr>
        <p:xfrm>
          <a:off x="2529840" y="1513840"/>
          <a:ext cx="6266497" cy="380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1741">
                  <a:extLst>
                    <a:ext uri="{9D8B030D-6E8A-4147-A177-3AD203B41FA5}">
                      <a16:colId xmlns:a16="http://schemas.microsoft.com/office/drawing/2014/main" val="124842490"/>
                    </a:ext>
                  </a:extLst>
                </a:gridCol>
                <a:gridCol w="3474756">
                  <a:extLst>
                    <a:ext uri="{9D8B030D-6E8A-4147-A177-3AD203B41FA5}">
                      <a16:colId xmlns:a16="http://schemas.microsoft.com/office/drawing/2014/main" val="174942331"/>
                    </a:ext>
                  </a:extLst>
                </a:gridCol>
              </a:tblGrid>
              <a:tr h="53405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Metody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48545"/>
                  </a:ext>
                </a:extLst>
              </a:tr>
              <a:tr h="534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uczenia się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uczenia/kształcenia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025403"/>
                  </a:ext>
                </a:extLst>
              </a:tr>
              <a:tr h="534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praktyczne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063331"/>
                  </a:ext>
                </a:extLst>
              </a:tr>
              <a:tr h="534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odkrywanie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problemowe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062799"/>
                  </a:ext>
                </a:extLst>
              </a:tr>
              <a:tr h="534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przeżywanie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eksponujące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985608"/>
                  </a:ext>
                </a:extLst>
              </a:tr>
              <a:tr h="112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przyswajanie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asymilacji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(</a:t>
                      </a:r>
                      <a:r>
                        <a:rPr lang="pl-PL" sz="1800" dirty="0" err="1">
                          <a:effectLst/>
                        </a:rPr>
                        <a:t>podająco</a:t>
                      </a:r>
                      <a:r>
                        <a:rPr lang="pl-PL" sz="1800" dirty="0">
                          <a:effectLst/>
                        </a:rPr>
                        <a:t> - naprowadzające)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00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831850" y="5303520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A. Herma „Kompetencje kluczowe w uczeniu się przez cale życie w świetle współczesnego rynku pracy” materiały ORE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1074A6B-BDB0-40FE-B50B-EB0582F72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253" y="1042415"/>
            <a:ext cx="6157494" cy="44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8278" y="1330960"/>
            <a:ext cx="10699530" cy="4484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Przez środowisko edukacyjne człowieka rozumiemy te wszystkie czynniki, materialne i niematerialne, które mają związek z jego edukacją, uczeniem się.</a:t>
            </a:r>
          </a:p>
          <a:p>
            <a:pPr marL="0" indent="0">
              <a:buNone/>
            </a:pPr>
            <a:r>
              <a:rPr lang="pl-PL" dirty="0"/>
              <a:t>Środowisko edukacyjne ma charakter zarówno subiektywny, jak i obiektywny.</a:t>
            </a:r>
          </a:p>
          <a:p>
            <a:pPr marL="0" indent="0">
              <a:buNone/>
            </a:pPr>
            <a:r>
              <a:rPr lang="pl-PL" dirty="0"/>
              <a:t>Środowisko obiektywne to czynniki materialne znajdujące się w otoczeniu człowieka, mające związek z jego uczeniem się: infrastruktura edukacyjna, organizacje i grupy społeczne, których celem jest tworzenie warunków do edukacji oraz prowadzenie działalności edukacyjnej, oferta edukacyjna, wzorce działania, normy kulturowe…</a:t>
            </a:r>
          </a:p>
          <a:p>
            <a:pPr marL="0" indent="0">
              <a:buNone/>
            </a:pPr>
            <a:r>
              <a:rPr lang="pl-PL" dirty="0"/>
              <a:t>Środowisko subiektywne to znaczenie, jakiego nabierają w  umyśle człowieka poszczególne elementy środowiska obiektywnego, jego samoświadomość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7440" y="1280565"/>
            <a:ext cx="10380367" cy="41273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Zadania specjalisty do spraw wspomagania:</a:t>
            </a:r>
          </a:p>
          <a:p>
            <a:r>
              <a:rPr lang="pl-PL" dirty="0"/>
              <a:t>Pomoc w diagnozowaniu problemów szkoły</a:t>
            </a:r>
          </a:p>
          <a:p>
            <a:r>
              <a:rPr lang="pl-PL" dirty="0"/>
              <a:t>Planowanie działań rozwojowych</a:t>
            </a:r>
          </a:p>
          <a:p>
            <a:r>
              <a:rPr lang="pl-PL" dirty="0"/>
              <a:t>Organizacja i realizacja zaplanowanych działań - wspólne wypracowanie</a:t>
            </a:r>
          </a:p>
          <a:p>
            <a:pPr marL="0" indent="0">
              <a:buNone/>
            </a:pPr>
            <a:r>
              <a:rPr lang="pl-PL" dirty="0"/>
              <a:t>    zasad wzajemnego uczenia się</a:t>
            </a:r>
          </a:p>
          <a:p>
            <a:r>
              <a:rPr lang="pl-PL" dirty="0"/>
              <a:t>Koordynowanie działań, pełnienie funkcji moderatora, doradcy </a:t>
            </a:r>
          </a:p>
          <a:p>
            <a:pPr marL="0" indent="0">
              <a:buNone/>
            </a:pPr>
            <a:r>
              <a:rPr lang="pl-PL" dirty="0"/>
              <a:t>    i inicjatora zmian</a:t>
            </a:r>
          </a:p>
          <a:p>
            <a:r>
              <a:rPr lang="pl-PL" dirty="0"/>
              <a:t>Dobór kompetentnych ekspertów</a:t>
            </a:r>
          </a:p>
          <a:p>
            <a:r>
              <a:rPr lang="pl-PL" dirty="0"/>
              <a:t>Monitorowanie procesu wspomagania</a:t>
            </a:r>
          </a:p>
          <a:p>
            <a:r>
              <a:rPr lang="pl-PL" dirty="0"/>
              <a:t>Ocena przeprowadzonych działań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831850" y="5303520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A. Herma „Kompetencje kluczowe w uczeniu się przez cale życie w świetle współczesnego rynku pracy” materiały ORE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B9D9C2E-AB0C-4FC4-A806-5992AFD1E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588" y="1072692"/>
            <a:ext cx="8388823" cy="44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/>
              <a:t>Definicja kompetencji kluczowych: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Kompetencje, których wszystkie osoby potrzebują do samorealizacji  </a:t>
            </a:r>
          </a:p>
          <a:p>
            <a:pPr marL="0" indent="0">
              <a:buNone/>
            </a:pPr>
            <a:r>
              <a:rPr lang="pl-PL" b="1" dirty="0"/>
              <a:t>i rozwoju osobistego, bycia aktywnym obywatelem, integracji</a:t>
            </a:r>
          </a:p>
          <a:p>
            <a:pPr marL="0" indent="0">
              <a:buNone/>
            </a:pPr>
            <a:r>
              <a:rPr lang="pl-PL" b="1" dirty="0"/>
              <a:t>społecznej i zatrudnienia</a:t>
            </a:r>
            <a:r>
              <a:rPr lang="pl-PL" dirty="0"/>
              <a:t>, przygotowujące do samodzielnego działania,</a:t>
            </a:r>
          </a:p>
          <a:p>
            <a:pPr marL="0" indent="0">
              <a:buNone/>
            </a:pPr>
            <a:r>
              <a:rPr lang="pl-PL" dirty="0"/>
              <a:t> podejmowania decyzji dotyczących własnego rozwoju i życia.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Kompetencje kluczowe </a:t>
            </a:r>
            <a:r>
              <a:rPr lang="pl-PL" dirty="0"/>
              <a:t>definiowane są jako połączenie wiedzy, umiejętności i postaw odpowiednich do sytuacji.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829692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98589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Kompetencje kluczowe a wyzwania współczesnego świata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100" dirty="0"/>
              <a:t>Źródło: A. Herma „Kompetencje kluczowe w uczeniu się przez cale życie w świetle współczesnego rynku pracy” materiały ORE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E704FD3F-5C90-41C7-90C3-FCBE4A4B1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581" y="1727199"/>
            <a:ext cx="7320187" cy="36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3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D3DBE3-3BB4-4C82-B632-C4AF8BCA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4320"/>
            <a:ext cx="5181600" cy="46326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Gospodarka przemysłowa:</a:t>
            </a:r>
          </a:p>
          <a:p>
            <a:r>
              <a:rPr lang="pl-PL" sz="2400" dirty="0"/>
              <a:t>stałe zatrudnienie</a:t>
            </a:r>
          </a:p>
          <a:p>
            <a:r>
              <a:rPr lang="pl-PL" sz="2400" dirty="0"/>
              <a:t>standardowe godziny pracy</a:t>
            </a:r>
          </a:p>
          <a:p>
            <a:r>
              <a:rPr lang="pl-PL" sz="2400" dirty="0"/>
              <a:t>kwalifikacje na całe życie</a:t>
            </a:r>
          </a:p>
          <a:p>
            <a:r>
              <a:rPr lang="pl-PL" sz="2400" dirty="0"/>
              <a:t>zatrudnienie na pełny etat</a:t>
            </a:r>
          </a:p>
          <a:p>
            <a:r>
              <a:rPr lang="pl-PL" sz="2400" dirty="0"/>
              <a:t>kontakty zawodowe oparte na bezpośrednich spotkaniach</a:t>
            </a:r>
          </a:p>
          <a:p>
            <a:r>
              <a:rPr lang="pl-PL" sz="2400" dirty="0"/>
              <a:t>zabezpieczenia socjalne państwa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3D6B30-5981-4EF3-A503-4BCA4E1AE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3200"/>
            <a:ext cx="5181600" cy="47037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Gospodarka wiedzy:</a:t>
            </a:r>
          </a:p>
          <a:p>
            <a:r>
              <a:rPr lang="pl-PL" sz="2400" dirty="0"/>
              <a:t>elastyczne formy zatrudnienia, częste zmiany miejsc pracy, duża ranga samozatrudnienia</a:t>
            </a:r>
          </a:p>
          <a:p>
            <a:r>
              <a:rPr lang="pl-PL" sz="2400" dirty="0"/>
              <a:t>zróżnicowany, elastyczny czas pracy</a:t>
            </a:r>
          </a:p>
          <a:p>
            <a:r>
              <a:rPr lang="pl-PL" sz="2400" dirty="0"/>
              <a:t>ciągłe doskonalenie się i edukacja</a:t>
            </a:r>
          </a:p>
          <a:p>
            <a:r>
              <a:rPr lang="pl-PL" sz="2400" dirty="0"/>
              <a:t>elastyczne systemy komunikacji</a:t>
            </a:r>
          </a:p>
          <a:p>
            <a:r>
              <a:rPr lang="pl-PL" sz="2400" dirty="0"/>
              <a:t>mobilność i dyslokacja</a:t>
            </a:r>
          </a:p>
          <a:p>
            <a:r>
              <a:rPr lang="pl-PL" sz="2400" dirty="0"/>
              <a:t>indywidualna odpowiedzialność </a:t>
            </a:r>
          </a:p>
          <a:p>
            <a:pPr marL="0" indent="0">
              <a:buNone/>
            </a:pPr>
            <a:r>
              <a:rPr lang="pl-PL" sz="2400" dirty="0"/>
              <a:t>   za zabezpieczenia socjalne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715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3200" b="1" dirty="0"/>
              <a:t>Kompetencje potrzebne w nowoczesnej gospodarce:</a:t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• uczenie się i rozwiązywanie problemów;  </a:t>
            </a:r>
          </a:p>
          <a:p>
            <a:pPr marL="0" indent="0">
              <a:buNone/>
            </a:pPr>
            <a:r>
              <a:rPr lang="pl-PL" dirty="0"/>
              <a:t>• myślenie – dostrzeganie zależności </a:t>
            </a:r>
            <a:r>
              <a:rPr lang="pl-PL" dirty="0" err="1"/>
              <a:t>przyczynowo-skutkowych</a:t>
            </a:r>
            <a:r>
              <a:rPr lang="pl-PL" dirty="0"/>
              <a:t>  i funkcjonalnych oraz </a:t>
            </a:r>
          </a:p>
          <a:p>
            <a:pPr marL="0" indent="0">
              <a:buNone/>
            </a:pPr>
            <a:r>
              <a:rPr lang="pl-PL" dirty="0"/>
              <a:t>    złożoności zjawisk;  </a:t>
            </a:r>
          </a:p>
          <a:p>
            <a:pPr marL="0" indent="0">
              <a:buNone/>
            </a:pPr>
            <a:r>
              <a:rPr lang="pl-PL" dirty="0"/>
              <a:t>• poszukiwanie, segregacja i wykorzystywanie informacji z różnych źródeł;  </a:t>
            </a:r>
          </a:p>
          <a:p>
            <a:pPr marL="0" indent="0">
              <a:buNone/>
            </a:pPr>
            <a:r>
              <a:rPr lang="pl-PL" dirty="0"/>
              <a:t>• doskonalenie się – elastyczne reagowanie na zmiany  i poszukiwanie nowych rozwiązań;  </a:t>
            </a:r>
          </a:p>
          <a:p>
            <a:pPr marL="0" indent="0">
              <a:buNone/>
            </a:pPr>
            <a:r>
              <a:rPr lang="pl-PL" dirty="0"/>
              <a:t>• komunikowanie się – umiejętność korzystania z technologii, porozumiewania się w kilku  </a:t>
            </a:r>
          </a:p>
          <a:p>
            <a:pPr marL="0" indent="0">
              <a:buNone/>
            </a:pPr>
            <a:r>
              <a:rPr lang="pl-PL" dirty="0"/>
              <a:t>   językach;  </a:t>
            </a:r>
          </a:p>
          <a:p>
            <a:pPr marL="0" indent="0">
              <a:buNone/>
            </a:pPr>
            <a:r>
              <a:rPr lang="pl-PL" dirty="0"/>
              <a:t>• argumentowanie i obrona własnego zdania;  </a:t>
            </a:r>
          </a:p>
          <a:p>
            <a:pPr marL="0" indent="0">
              <a:buNone/>
            </a:pPr>
            <a:r>
              <a:rPr lang="pl-PL" dirty="0"/>
              <a:t>• współpraca i porozumienie się  w grupie;  </a:t>
            </a:r>
          </a:p>
          <a:p>
            <a:pPr marL="0" indent="0">
              <a:buNone/>
            </a:pPr>
            <a:r>
              <a:rPr lang="pl-PL" dirty="0"/>
              <a:t>• działanie – umiejętność organizowania pracy, opanowania technik  i narzędzi pracy, </a:t>
            </a:r>
          </a:p>
          <a:p>
            <a:pPr marL="0" indent="0">
              <a:buNone/>
            </a:pPr>
            <a:r>
              <a:rPr lang="pl-PL" dirty="0"/>
              <a:t>   projektowania działań i przyjmowania odpowiedzialności za wyniki. 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sz="1400" dirty="0"/>
              <a:t>Źródło: A. Herma „Kompetencje kluczowe w uczeniu się przez cale życie w świetle współczesnego rynku pracy” materiały ORE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5830F93-0B38-4842-AC68-C3CAC807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ZALECENIE PARLAMENTU EUROPEJSKIEGO I RADY </a:t>
            </a:r>
          </a:p>
          <a:p>
            <a:pPr marL="0" indent="0" algn="ctr">
              <a:buNone/>
            </a:pPr>
            <a:r>
              <a:rPr lang="pl-PL" b="1" dirty="0"/>
              <a:t>z dnia 18 grudnia 2006 r. w sprawie kompetencji kluczowych 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w procesie uczenia się przez całe życie (2006/962/WE</a:t>
            </a:r>
            <a:r>
              <a:rPr lang="pl-PL" dirty="0"/>
              <a:t>)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800" b="1" dirty="0"/>
              <a:t>ZALECENIE RADY z dnia 22 maja 2018 r.</a:t>
            </a:r>
            <a:endParaRPr lang="pl-PL" sz="1800" dirty="0"/>
          </a:p>
          <a:p>
            <a:pPr marL="0" indent="0" algn="ctr">
              <a:buNone/>
            </a:pPr>
            <a:r>
              <a:rPr lang="pl-PL" sz="1800" b="1" dirty="0"/>
              <a:t>w sprawie kompetencji kluczowych w procesie uczenia się przez całe życie (Tekst mający znaczenie dla EOG)  </a:t>
            </a:r>
            <a:r>
              <a:rPr lang="pl-PL" sz="1800" dirty="0"/>
              <a:t>(2018/C 189/01)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34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88720"/>
            <a:ext cx="10649607" cy="4538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Kompetencje kluczowe:</a:t>
            </a:r>
          </a:p>
          <a:p>
            <a:pPr marL="514350" indent="-514350">
              <a:buAutoNum type="arabicPeriod"/>
            </a:pPr>
            <a:r>
              <a:rPr lang="pl-PL" dirty="0"/>
              <a:t>porozumiewanie się w języku ojczystym; </a:t>
            </a:r>
          </a:p>
          <a:p>
            <a:pPr marL="514350" indent="-514350">
              <a:buAutoNum type="arabicPeriod"/>
            </a:pPr>
            <a:r>
              <a:rPr lang="pl-PL" dirty="0"/>
              <a:t>porozumiewanie się w językach obcych; </a:t>
            </a:r>
          </a:p>
          <a:p>
            <a:pPr marL="514350" indent="-514350">
              <a:buAutoNum type="arabicPeriod"/>
            </a:pPr>
            <a:r>
              <a:rPr lang="pl-PL" dirty="0"/>
              <a:t>kompetencje matematyczne, naukowo-techniczne;  </a:t>
            </a:r>
          </a:p>
          <a:p>
            <a:pPr marL="514350" indent="-514350">
              <a:buAutoNum type="arabicPeriod"/>
            </a:pPr>
            <a:r>
              <a:rPr lang="pl-PL" dirty="0"/>
              <a:t>kompetencje informatyczne; </a:t>
            </a:r>
          </a:p>
          <a:p>
            <a:pPr marL="514350" indent="-514350">
              <a:buAutoNum type="arabicPeriod"/>
            </a:pPr>
            <a:r>
              <a:rPr lang="pl-PL" dirty="0"/>
              <a:t>umiejętność uczenia się;</a:t>
            </a:r>
          </a:p>
          <a:p>
            <a:pPr marL="514350" indent="-514350">
              <a:buAutoNum type="arabicPeriod"/>
            </a:pPr>
            <a:r>
              <a:rPr lang="pl-PL" dirty="0"/>
              <a:t>kompetencje społeczne i obywatelskie; </a:t>
            </a:r>
          </a:p>
          <a:p>
            <a:pPr marL="514350" indent="-514350">
              <a:buAutoNum type="arabicPeriod"/>
            </a:pPr>
            <a:r>
              <a:rPr lang="pl-PL" dirty="0"/>
              <a:t>inicjatywność i przedsiębiorczość;  </a:t>
            </a:r>
          </a:p>
          <a:p>
            <a:pPr marL="514350" indent="-514350">
              <a:buAutoNum type="arabicPeriod"/>
            </a:pPr>
            <a:r>
              <a:rPr lang="pl-PL" dirty="0"/>
              <a:t>świadomość i ekspresja kulturalna.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92" y="14837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A99A05F-A74F-47DA-AB16-03BB8132495D}"/>
              </a:ext>
            </a:extLst>
          </p:cNvPr>
          <p:cNvSpPr/>
          <p:nvPr/>
        </p:nvSpPr>
        <p:spPr>
          <a:xfrm>
            <a:off x="1524000" y="1142512"/>
            <a:ext cx="8961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Zalecenia Rady Europy</a:t>
            </a:r>
          </a:p>
          <a:p>
            <a:r>
              <a:rPr lang="pl-PL" sz="2400" dirty="0"/>
              <a:t>Zaleca się państwom członkowskim, m.in.: </a:t>
            </a:r>
          </a:p>
          <a:p>
            <a:r>
              <a:rPr lang="pl-PL" sz="2400" dirty="0"/>
              <a:t>• rozwijanie oferty kompetencji kluczowych dla wszystkich w ramach ich strategii uczenia się przez całe życie, w tym strategii osiągnięcia powszechnej alfabetyzacji, </a:t>
            </a:r>
          </a:p>
          <a:p>
            <a:r>
              <a:rPr lang="pl-PL" sz="2400" dirty="0"/>
              <a:t>• kształcenie i szkolenie wszystkich młodych ludzi w celu rozwijania kompetencji kluczowych na poziomie dającym im odpowiednie przygotowanie do dorosłego życia oraz stanowiącym podstawę dla dalszej nauki i życia zawodowego, </a:t>
            </a:r>
          </a:p>
          <a:p>
            <a:r>
              <a:rPr lang="pl-PL" sz="2400" dirty="0"/>
              <a:t>• umożliwianie osobom dorosłym rozwijania i aktualizowania kompetencji kluczowych przez całe życie.</a:t>
            </a:r>
          </a:p>
        </p:txBody>
      </p:sp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948</Words>
  <Application>Microsoft Office PowerPoint</Application>
  <PresentationFormat>Panoramiczny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      DOSKONALENIE TRENERÓW WSPOMAGANIA OŚWIATY  POWR.02.10.00-00-7015/17</vt:lpstr>
      <vt:lpstr>Prezentacja programu PowerPoint</vt:lpstr>
      <vt:lpstr>      </vt:lpstr>
      <vt:lpstr>     </vt:lpstr>
      <vt:lpstr>      Kompetencje potrzebne w nowoczesnej gospodarce: </vt:lpstr>
      <vt:lpstr>Prezentacja programu PowerPoint</vt:lpstr>
      <vt:lpstr> </vt:lpstr>
      <vt:lpstr>     </vt:lpstr>
      <vt:lpstr>      </vt:lpstr>
      <vt:lpstr>Prezentacja programu PowerPoint</vt:lpstr>
      <vt:lpstr>Prezentacja programu PowerPoint</vt:lpstr>
      <vt:lpstr>  </vt:lpstr>
      <vt:lpstr>   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53</cp:revision>
  <dcterms:created xsi:type="dcterms:W3CDTF">2018-12-02T13:14:09Z</dcterms:created>
  <dcterms:modified xsi:type="dcterms:W3CDTF">2019-01-18T09:53:22Z</dcterms:modified>
</cp:coreProperties>
</file>